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324" r:id="rId5"/>
    <p:sldId id="344" r:id="rId6"/>
    <p:sldId id="354" r:id="rId7"/>
    <p:sldId id="351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3" r:id="rId16"/>
    <p:sldId id="362" r:id="rId17"/>
    <p:sldId id="365" r:id="rId18"/>
    <p:sldId id="366" r:id="rId19"/>
    <p:sldId id="364" r:id="rId20"/>
    <p:sldId id="368" r:id="rId2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6"/>
    <a:srgbClr val="4FA0C6"/>
    <a:srgbClr val="4F6297"/>
    <a:srgbClr val="25C1B2"/>
    <a:srgbClr val="27CFBF"/>
    <a:srgbClr val="2CD8C8"/>
    <a:srgbClr val="4F624E"/>
    <a:srgbClr val="757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1" autoAdjust="0"/>
    <p:restoredTop sz="97143" autoAdjust="0"/>
  </p:normalViewPr>
  <p:slideViewPr>
    <p:cSldViewPr snapToGrid="0" snapToObjects="1">
      <p:cViewPr varScale="1">
        <p:scale>
          <a:sx n="158" d="100"/>
          <a:sy n="158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3F5DE-462B-AD46-89EE-15C4FCBCEF05}" type="datetime1">
              <a:rPr lang="nb-NO" smtClean="0"/>
              <a:t>10.10.2016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B29C4-DAA9-3640-8095-0CDE4B9E39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1644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5294-AA90-EA40-85E6-F9DBD849CE70}" type="datetime1">
              <a:rPr lang="nb-NO" smtClean="0"/>
              <a:t>10.10.2016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Norinnova Technology Transfer AS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F534-4B9D-6F40-89A7-6FC6346509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1195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58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25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94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889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74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91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222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98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11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90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05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31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09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88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48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latin typeface="Century Gothic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Norinnova Technology Transfer AS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6F534-4B9D-6F40-89A7-6FC63465094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07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.emf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900000"/>
            <a:ext cx="9144000" cy="4319999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26267"/>
            <a:ext cx="8374042" cy="1470025"/>
          </a:xfrm>
        </p:spPr>
        <p:txBody>
          <a:bodyPr>
            <a:noAutofit/>
          </a:bodyPr>
          <a:lstStyle>
            <a:lvl1pPr algn="l">
              <a:defRPr sz="4800" b="0" i="0" cap="all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26418"/>
            <a:ext cx="8374041" cy="897481"/>
          </a:xfrm>
        </p:spPr>
        <p:txBody>
          <a:bodyPr>
            <a:normAutofit/>
          </a:bodyPr>
          <a:lstStyle>
            <a:lvl1pPr marL="457200" indent="-457200" algn="l">
              <a:buFont typeface="Lucida Grande"/>
              <a:buChar char="⟶"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fld id="{3A3A27A0-D665-4197-93DE-FB320FF97A36}" type="datetime1">
              <a:rPr lang="nb-NO" smtClean="0"/>
              <a:t>10.10.2016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r>
              <a:rPr lang="en-US"/>
              <a:t>DOFI: Virtual Clinic for Sexually Transmitted Diseases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e 6" descr="NTT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4842"/>
            <a:ext cx="2083498" cy="48656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457201" y="5632169"/>
            <a:ext cx="8374041" cy="89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Lucida Grande"/>
              <a:buChar char="⟶"/>
              <a:defRPr sz="2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i="0" dirty="0">
                <a:solidFill>
                  <a:schemeClr val="tx1"/>
                </a:solidFill>
              </a:rPr>
              <a:t>Av Asbjørn Lilletun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>
            <a:lvl1pPr algn="l">
              <a:defRPr sz="480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0000"/>
            <a:ext cx="8229600" cy="3746245"/>
          </a:xfrm>
        </p:spPr>
        <p:txBody>
          <a:bodyPr>
            <a:normAutofit/>
          </a:bodyPr>
          <a:lstStyle>
            <a:lvl1pPr marL="342900" indent="-342900">
              <a:buFont typeface="Lucida Grande"/>
              <a:buChar char="⟶"/>
              <a:defRPr sz="2400" b="1" i="0"/>
            </a:lvl1pPr>
            <a:lvl2pPr>
              <a:defRPr sz="2000">
                <a:solidFill>
                  <a:srgbClr val="007EA6"/>
                </a:solidFill>
              </a:defRPr>
            </a:lvl2pPr>
            <a:lvl3pPr>
              <a:defRPr sz="1600"/>
            </a:lvl3pPr>
            <a:lvl4pPr>
              <a:defRPr sz="1600" b="0" i="1"/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7119-07A3-4571-A0ED-01546D4D7524}" type="datetime1">
              <a:rPr lang="nb-NO" smtClean="0"/>
              <a:t>10.10.2016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ktangel 6"/>
          <p:cNvSpPr/>
          <p:nvPr userDrawn="1"/>
        </p:nvSpPr>
        <p:spPr>
          <a:xfrm>
            <a:off x="0" y="1980000"/>
            <a:ext cx="333731" cy="3213087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Norinnova TT logo negativ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1012"/>
            <a:ext cx="8229600" cy="1362075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1658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9C27-4CEE-437C-9632-A4CE55990FD4}" type="datetime1">
              <a:rPr lang="nb-NO" smtClean="0"/>
              <a:t>10.10.2016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ktangel 8"/>
          <p:cNvSpPr/>
          <p:nvPr userDrawn="1"/>
        </p:nvSpPr>
        <p:spPr>
          <a:xfrm>
            <a:off x="0" y="1980000"/>
            <a:ext cx="333731" cy="3213087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Norinnova TT logo negativ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980000"/>
            <a:ext cx="4038600" cy="39466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0000"/>
            <a:ext cx="4038600" cy="39466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8072-0D85-4C69-9E4C-82521E6CC295}" type="datetime1">
              <a:rPr lang="nb-NO" smtClean="0"/>
              <a:t>10.10.2016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ktangel 7"/>
          <p:cNvSpPr/>
          <p:nvPr userDrawn="1"/>
        </p:nvSpPr>
        <p:spPr>
          <a:xfrm>
            <a:off x="0" y="1980000"/>
            <a:ext cx="333731" cy="3213087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Norinnova TT logo negativ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4ECA-59E6-4FC4-ABF3-C98E51240148}" type="datetime1">
              <a:rPr lang="nb-NO" smtClean="0"/>
              <a:t>10.10.2016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ktangel 5"/>
          <p:cNvSpPr/>
          <p:nvPr userDrawn="1"/>
        </p:nvSpPr>
        <p:spPr>
          <a:xfrm>
            <a:off x="0" y="1980000"/>
            <a:ext cx="333731" cy="3213087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Norinnova TT logo negativ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FDA-441A-4FAF-B919-6C1B234C61C6}" type="datetime1">
              <a:rPr lang="nb-NO" smtClean="0"/>
              <a:t>10.10.2016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1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01184"/>
            <a:ext cx="5111750" cy="3953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2095"/>
            <a:ext cx="3008313" cy="3962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4F45-B776-419D-8628-2675CA9B047E}" type="datetime1">
              <a:rPr lang="nb-NO" smtClean="0"/>
              <a:t>10.10.2016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1980000"/>
            <a:ext cx="333731" cy="3213087"/>
          </a:xfrm>
          <a:prstGeom prst="rect">
            <a:avLst/>
          </a:prstGeom>
          <a:solidFill>
            <a:srgbClr val="007E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Norinnova TT logo negativ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0B53-5A02-4CE9-8E4E-BC029003CE40}" type="datetime1">
              <a:rPr lang="nb-NO" smtClean="0"/>
              <a:t>10.10.2016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DOFI: Virtual Clinic for Sexually Transmitted Diseases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Bilde 9" descr="asbjorn-prof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52" y="458885"/>
            <a:ext cx="1078520" cy="1624886"/>
          </a:xfrm>
          <a:prstGeom prst="rect">
            <a:avLst/>
          </a:prstGeom>
        </p:spPr>
      </p:pic>
      <p:pic>
        <p:nvPicPr>
          <p:cNvPr id="11" name="Bilde 10" descr="baard-profi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5" y="72570"/>
            <a:ext cx="1334938" cy="2011201"/>
          </a:xfrm>
          <a:prstGeom prst="rect">
            <a:avLst/>
          </a:prstGeom>
        </p:spPr>
      </p:pic>
      <p:pic>
        <p:nvPicPr>
          <p:cNvPr id="12" name="Bilde 11" descr="eirik-profi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85" y="378343"/>
            <a:ext cx="1131980" cy="1705428"/>
          </a:xfrm>
          <a:prstGeom prst="rect">
            <a:avLst/>
          </a:prstGeom>
        </p:spPr>
      </p:pic>
      <p:pic>
        <p:nvPicPr>
          <p:cNvPr id="13" name="Bilde 12" descr="grethe-profi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142"/>
            <a:ext cx="1158851" cy="1745912"/>
          </a:xfrm>
          <a:prstGeom prst="rect">
            <a:avLst/>
          </a:prstGeom>
        </p:spPr>
      </p:pic>
      <p:pic>
        <p:nvPicPr>
          <p:cNvPr id="14" name="Bilde 13" descr="hilde-profi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1" y="821247"/>
            <a:ext cx="1159806" cy="1133307"/>
          </a:xfrm>
          <a:prstGeom prst="rect">
            <a:avLst/>
          </a:prstGeom>
        </p:spPr>
      </p:pic>
      <p:pic>
        <p:nvPicPr>
          <p:cNvPr id="15" name="Bilde 14" descr="katrin-profi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7" y="272142"/>
            <a:ext cx="1202472" cy="1811629"/>
          </a:xfrm>
          <a:prstGeom prst="rect">
            <a:avLst/>
          </a:prstGeom>
        </p:spPr>
      </p:pic>
      <p:pic>
        <p:nvPicPr>
          <p:cNvPr id="16" name="Bilde 15" descr="magne-profil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2142"/>
            <a:ext cx="1202472" cy="1811629"/>
          </a:xfrm>
          <a:prstGeom prst="rect">
            <a:avLst/>
          </a:prstGeom>
        </p:spPr>
      </p:pic>
      <p:pic>
        <p:nvPicPr>
          <p:cNvPr id="18" name="Bilde 17" descr="magnus-profil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65" y="0"/>
            <a:ext cx="1452791" cy="2188759"/>
          </a:xfrm>
          <a:prstGeom prst="rect">
            <a:avLst/>
          </a:prstGeom>
        </p:spPr>
      </p:pic>
      <p:pic>
        <p:nvPicPr>
          <p:cNvPr id="19" name="Bilde 18" descr="margareth-profi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4" y="2018054"/>
            <a:ext cx="1192192" cy="1796142"/>
          </a:xfrm>
          <a:prstGeom prst="rect">
            <a:avLst/>
          </a:prstGeom>
        </p:spPr>
      </p:pic>
      <p:pic>
        <p:nvPicPr>
          <p:cNvPr id="20" name="Bilde 19" descr="ragnar-profi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3" y="1954554"/>
            <a:ext cx="1182046" cy="1813450"/>
          </a:xfrm>
          <a:prstGeom prst="rect">
            <a:avLst/>
          </a:prstGeom>
        </p:spPr>
      </p:pic>
      <p:pic>
        <p:nvPicPr>
          <p:cNvPr id="21" name="Bilde 20" descr="rudi-profil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88" y="2474739"/>
            <a:ext cx="1265512" cy="1162904"/>
          </a:xfrm>
          <a:prstGeom prst="rect">
            <a:avLst/>
          </a:prstGeom>
        </p:spPr>
      </p:pic>
      <p:pic>
        <p:nvPicPr>
          <p:cNvPr id="22" name="Bilde 21" descr="sissel-profi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91" y="1729471"/>
            <a:ext cx="1462641" cy="2203596"/>
          </a:xfrm>
          <a:prstGeom prst="rect">
            <a:avLst/>
          </a:prstGeom>
        </p:spPr>
      </p:pic>
      <p:pic>
        <p:nvPicPr>
          <p:cNvPr id="23" name="Bilde 22" descr="thomas-profi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44" y="1845337"/>
            <a:ext cx="1385733" cy="2087730"/>
          </a:xfrm>
          <a:prstGeom prst="rect">
            <a:avLst/>
          </a:prstGeom>
        </p:spPr>
      </p:pic>
      <p:pic>
        <p:nvPicPr>
          <p:cNvPr id="24" name="Bilde 23" descr="unn-profi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77" y="1954554"/>
            <a:ext cx="1363046" cy="2053548"/>
          </a:xfrm>
          <a:prstGeom prst="rect">
            <a:avLst/>
          </a:prstGeom>
        </p:spPr>
      </p:pic>
      <p:pic>
        <p:nvPicPr>
          <p:cNvPr id="25" name="Bilde 24" descr="wenche-profil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36" y="2026290"/>
            <a:ext cx="1020536" cy="1741714"/>
          </a:xfrm>
          <a:prstGeom prst="rect">
            <a:avLst/>
          </a:prstGeom>
        </p:spPr>
      </p:pic>
      <p:sp>
        <p:nvSpPr>
          <p:cNvPr id="26" name="Rektangel 2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7575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Bilde 26" descr="Norinnova TT logo negativ.ai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45504"/>
            <a:ext cx="1490133" cy="323005"/>
          </a:xfrm>
          <a:prstGeom prst="rect">
            <a:avLst/>
          </a:prstGeom>
        </p:spPr>
      </p:pic>
      <p:sp>
        <p:nvSpPr>
          <p:cNvPr id="28" name="TekstSylinder 27"/>
          <p:cNvSpPr txBox="1"/>
          <p:nvPr userDrawn="1"/>
        </p:nvSpPr>
        <p:spPr>
          <a:xfrm>
            <a:off x="6648432" y="6512858"/>
            <a:ext cx="203836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b-NO" sz="1200" dirty="0" err="1">
                <a:solidFill>
                  <a:srgbClr val="EEECE1"/>
                </a:solidFill>
              </a:rPr>
              <a:t>www.norinnova.no</a:t>
            </a:r>
            <a:endParaRPr lang="nb-NO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5599"/>
            <a:ext cx="8229600" cy="429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757574"/>
                </a:solidFill>
              </a:defRPr>
            </a:lvl1pPr>
          </a:lstStyle>
          <a:p>
            <a:fld id="{B77263EB-96F3-4B1E-AA03-A51C31D6F5F3}" type="datetime1">
              <a:rPr lang="nb-NO" smtClean="0"/>
              <a:t>10.10.2016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57574"/>
                </a:solidFill>
              </a:defRPr>
            </a:lvl1pPr>
          </a:lstStyle>
          <a:p>
            <a:r>
              <a:rPr lang="en-US"/>
              <a:t>DOFI: Virtual Clinic for Sexually Transmitted Diseases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57574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1" r:id="rId5"/>
    <p:sldLayoutId id="2147493462" r:id="rId6"/>
    <p:sldLayoutId id="2147493463" r:id="rId7"/>
    <p:sldLayoutId id="2147493464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8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⟶"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7EA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198" y="1750017"/>
            <a:ext cx="8374042" cy="1470025"/>
          </a:xfrm>
        </p:spPr>
        <p:txBody>
          <a:bodyPr/>
          <a:lstStyle/>
          <a:p>
            <a:r>
              <a:rPr lang="nb-NO" sz="3600" b="1" dirty="0" err="1">
                <a:latin typeface="Century Gothic" pitchFamily="34" charset="0"/>
              </a:rPr>
              <a:t>Presentasjonsmal</a:t>
            </a:r>
            <a:r>
              <a:rPr lang="nb-NO" sz="3600" b="1" dirty="0">
                <a:latin typeface="Century Gothic" pitchFamily="34" charset="0"/>
              </a:rPr>
              <a:t>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57198" y="5638624"/>
            <a:ext cx="26643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100" i="1" dirty="0">
              <a:latin typeface="Century Gothic" pitchFamily="34" charset="0"/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457198" y="2412461"/>
            <a:ext cx="8374041" cy="2220744"/>
          </a:xfrm>
        </p:spPr>
        <p:txBody>
          <a:bodyPr>
            <a:normAutofit/>
          </a:bodyPr>
          <a:lstStyle/>
          <a:p>
            <a:pPr marL="0" lvl="1"/>
            <a:endParaRPr lang="en-US" sz="1000" b="0" i="1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600" i="1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1200" b="0" dirty="0">
              <a:latin typeface="Century Gothic" pitchFamily="34" charset="0"/>
            </a:endParaRPr>
          </a:p>
          <a:p>
            <a:pPr marL="0" indent="0">
              <a:buNone/>
            </a:pPr>
            <a:endParaRPr lang="nb-NO" sz="12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5 – inntjeningsmodell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/>
              <a:t>Hvem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skal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betale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hvor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mye</a:t>
            </a:r>
            <a:r>
              <a:rPr lang="en-US" altLang="en-US" sz="2000" dirty="0"/>
              <a:t> for </a:t>
            </a:r>
            <a:r>
              <a:rPr lang="en-US" altLang="en-US" sz="2000" dirty="0" err="1"/>
              <a:t>hva</a:t>
            </a:r>
            <a:r>
              <a:rPr lang="en-US" altLang="en-US" sz="2000" dirty="0"/>
              <a:t> da?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/>
              <a:t>Hvorfor</a:t>
            </a:r>
            <a:r>
              <a:rPr lang="en-US" altLang="en-US" sz="2000" dirty="0"/>
              <a:t>? (Se </a:t>
            </a:r>
            <a:r>
              <a:rPr lang="en-US" altLang="en-US" sz="2000" dirty="0" err="1"/>
              <a:t>også</a:t>
            </a:r>
            <a:r>
              <a:rPr lang="en-US" altLang="en-US" sz="2000" dirty="0"/>
              <a:t> ark 4)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/>
              <a:t>Bruttomargin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Omsetning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fratrukket</a:t>
            </a:r>
            <a:r>
              <a:rPr lang="en-US" altLang="en-US" sz="2000" dirty="0"/>
              <a:t> variable </a:t>
            </a:r>
            <a:r>
              <a:rPr lang="en-US" altLang="en-US" sz="2000" dirty="0" err="1"/>
              <a:t>kostnader</a:t>
            </a:r>
            <a:r>
              <a:rPr lang="en-US" altLang="en-US" sz="2000" dirty="0"/>
              <a:t>)?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/>
              <a:t>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produktet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tjensten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skalèrbar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må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til</a:t>
            </a:r>
            <a:r>
              <a:rPr lang="en-US" altLang="en-US" sz="2000" dirty="0"/>
              <a:t> for å </a:t>
            </a:r>
            <a:r>
              <a:rPr lang="en-US" altLang="en-US" sz="2000" dirty="0" err="1"/>
              <a:t>øke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volumet</a:t>
            </a:r>
            <a:r>
              <a:rPr lang="en-US" altLang="en-US" sz="2000" dirty="0"/>
              <a:t>?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/>
              <a:t>Engangssalg</a:t>
            </a:r>
            <a:r>
              <a:rPr lang="en-US" altLang="en-US" sz="2000" dirty="0"/>
              <a:t>, abonnement </a:t>
            </a:r>
            <a:r>
              <a:rPr lang="en-US" altLang="en-US" sz="2000" dirty="0" err="1"/>
              <a:t>eller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partnerskap</a:t>
            </a:r>
            <a:r>
              <a:rPr lang="en-US" alt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15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6 – marked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Størrelse, vekst, modenhet (grafer, kvantifisering)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Antall potensielle kunder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altLang="en-US" dirty="0">
                <a:solidFill>
                  <a:schemeClr val="tx1"/>
                </a:solidFill>
              </a:rPr>
              <a:t>Relevant totalmarked i verdi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altLang="en-US" dirty="0">
                <a:solidFill>
                  <a:schemeClr val="tx1"/>
                </a:solidFill>
              </a:rPr>
              <a:t>Markedsandel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Validering av marked fra 3.part</a:t>
            </a:r>
            <a:endParaRPr lang="nb-NO" altLang="nb-NO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Vis hvordan din løsning er posisjonert/passer inn i markedet.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Søkelys på det minste segmentet hvor markedspenetrasjon er sannsynlig</a:t>
            </a:r>
            <a:endParaRPr lang="en-US" altLang="nb-NO" sz="1600" dirty="0"/>
          </a:p>
        </p:txBody>
      </p:sp>
    </p:spTree>
    <p:extLst>
      <p:ext uri="{BB962C8B-B14F-4D97-AF65-F5344CB8AC3E}">
        <p14:creationId xmlns:p14="http://schemas.microsoft.com/office/powerpoint/2010/main" val="123191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7 – markedsstrategi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529976"/>
            <a:ext cx="8331839" cy="4539129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Markedføring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</a:t>
            </a:r>
          </a:p>
          <a:p>
            <a:pPr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Markedsføring – betalt/ubetalt?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Mot sluttkunde </a:t>
            </a:r>
            <a:r>
              <a:rPr lang="nb-NO" sz="1800" dirty="0">
                <a:solidFill>
                  <a:srgbClr val="000000"/>
                </a:solidFill>
              </a:rPr>
              <a:t>(B2C) </a:t>
            </a:r>
            <a:r>
              <a:rPr lang="nb-NO" dirty="0">
                <a:solidFill>
                  <a:srgbClr val="000000"/>
                </a:solidFill>
              </a:rPr>
              <a:t>eller bransje </a:t>
            </a:r>
            <a:r>
              <a:rPr lang="nb-NO" sz="1800" dirty="0">
                <a:solidFill>
                  <a:srgbClr val="000000"/>
                </a:solidFill>
              </a:rPr>
              <a:t>(B2B) </a:t>
            </a:r>
            <a:r>
              <a:rPr lang="nb-NO" dirty="0">
                <a:solidFill>
                  <a:srgbClr val="000000"/>
                </a:solidFill>
              </a:rPr>
              <a:t>– eller begge?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Kunderelasjon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Proaktivt eller reaktivt salg? (Salg eller ordremottak)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Alliansepartnere</a:t>
            </a:r>
          </a:p>
          <a:p>
            <a:pPr marL="457200" lvl="1" indent="0">
              <a:buNone/>
            </a:pP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Distribusjonskanaler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Direkte eller indirekte?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Alliansepartnere?</a:t>
            </a:r>
          </a:p>
        </p:txBody>
      </p:sp>
    </p:spTree>
    <p:extLst>
      <p:ext uri="{BB962C8B-B14F-4D97-AF65-F5344CB8AC3E}">
        <p14:creationId xmlns:p14="http://schemas.microsoft.com/office/powerpoint/2010/main" val="114740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8 – konkurranse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Direkte eller indirekte konkurrenter?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Mulige samarbeidspartnere?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Løsninger som kan bli konkurransedyktige på kort sikt?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Hva er unikt for ditt selskap (løsning, forretningsmodell?)</a:t>
            </a:r>
          </a:p>
          <a:p>
            <a:pPr marL="0" indent="0">
              <a:buNone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Bruk gjerne en matrise for å gi en oversikt over konkurrenter og sammenligne disse med ditt selskap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3247" y="5514828"/>
            <a:ext cx="6172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en-US" sz="1800" i="1"/>
              <a:t>Å gi en grundig konkurranseanalyse og opplisting av potensielle konkurrenter øker din troverdighet. </a:t>
            </a:r>
          </a:p>
        </p:txBody>
      </p:sp>
    </p:spTree>
    <p:extLst>
      <p:ext uri="{BB962C8B-B14F-4D97-AF65-F5344CB8AC3E}">
        <p14:creationId xmlns:p14="http://schemas.microsoft.com/office/powerpoint/2010/main" val="275846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9 – status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Hvor er prosjektet/selskapet i dag?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(Pilot-)kunder? Omsetning? Resultat?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Status løsninger (produkter/tjenester)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«Urettferdige» fordeler?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Milepæler som er oppnådd?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Deler av dette kan evt. flyttes til neste ark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Bilde 10 – Mulig utvikling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V="1">
            <a:off x="2062184" y="1811992"/>
            <a:ext cx="1588" cy="38893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2063772" y="3886200"/>
            <a:ext cx="631822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971800" y="3732213"/>
            <a:ext cx="1588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4038600" y="3732213"/>
            <a:ext cx="1588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105400" y="3808413"/>
            <a:ext cx="1588" cy="155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172200" y="3808413"/>
            <a:ext cx="1588" cy="155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16188" y="4173538"/>
            <a:ext cx="765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66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2017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659188" y="4173538"/>
            <a:ext cx="765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66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2018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25988" y="4173538"/>
            <a:ext cx="765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66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2019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792788" y="4173538"/>
            <a:ext cx="765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66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2020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37156" y="3551989"/>
            <a:ext cx="9906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177615" y="2903735"/>
            <a:ext cx="4572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029200" y="2590800"/>
            <a:ext cx="12192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172200" y="2209800"/>
            <a:ext cx="11430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576644" y="3300375"/>
            <a:ext cx="110669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Pilotkunde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97447" y="3007570"/>
            <a:ext cx="99608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Ordinære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kunder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138738" y="2011363"/>
            <a:ext cx="9461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Fase II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Utvikling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979748" y="2574418"/>
            <a:ext cx="901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Pilottest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78538" y="1554163"/>
            <a:ext cx="115959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Masse-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produksjon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7239000" y="3732213"/>
            <a:ext cx="1588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859588" y="4173538"/>
            <a:ext cx="7651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rgbClr val="000066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2021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934200" y="5105400"/>
            <a:ext cx="8382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011988" y="5283200"/>
            <a:ext cx="51358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Exit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79026" y="2554706"/>
            <a:ext cx="178315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Operasjonelle</a:t>
            </a:r>
            <a:endParaRPr lang="en-US" altLang="en-US" sz="16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milepæler</a:t>
            </a:r>
            <a:endParaRPr lang="en-US" altLang="en-US" sz="16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71469" y="4514850"/>
            <a:ext cx="162037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Økonomiske</a:t>
            </a:r>
            <a:endParaRPr lang="en-US" altLang="en-US" sz="16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milepæl</a:t>
            </a:r>
            <a:endParaRPr lang="en-US" altLang="en-US" sz="16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2734171" y="4576881"/>
            <a:ext cx="440765" cy="17462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2476041" y="4676038"/>
            <a:ext cx="106340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Tilskudd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kr</a:t>
            </a: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0,5 mill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4805363" y="4610656"/>
            <a:ext cx="13716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800600" y="4663273"/>
            <a:ext cx="154110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Kontantstrøms</a:t>
            </a: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nøytral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1828800" y="5715000"/>
            <a:ext cx="1588" cy="2286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634690" y="3638911"/>
            <a:ext cx="990600" cy="1588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3090863" y="5769333"/>
            <a:ext cx="2813890" cy="21867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3090863" y="5827651"/>
            <a:ext cx="11323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 err="1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Skattefunn</a:t>
            </a:r>
            <a:endParaRPr lang="en-US" altLang="en-US" sz="1200" b="1" dirty="0">
              <a:solidFill>
                <a:srgbClr val="660033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 mill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V="1">
            <a:off x="3953861" y="5171250"/>
            <a:ext cx="1184877" cy="0"/>
          </a:xfrm>
          <a:prstGeom prst="line">
            <a:avLst/>
          </a:prstGeom>
          <a:noFill/>
          <a:ln w="284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3896861" y="5253702"/>
            <a:ext cx="66586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EK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200" b="1" dirty="0">
                <a:solidFill>
                  <a:srgbClr val="660033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 mill</a:t>
            </a:r>
          </a:p>
        </p:txBody>
      </p:sp>
    </p:spTree>
    <p:extLst>
      <p:ext uri="{BB962C8B-B14F-4D97-AF65-F5344CB8AC3E}">
        <p14:creationId xmlns:p14="http://schemas.microsoft.com/office/powerpoint/2010/main" val="311241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11 – Nødvendig Team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453825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Grundere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Ansatte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000" dirty="0"/>
              <a:t>Interne ressurser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sz="20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000" dirty="0"/>
              <a:t>Styre?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sz="20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000" dirty="0"/>
              <a:t>Eksterne rådgivere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sz="20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2000" dirty="0"/>
              <a:t>Partnere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Nettverk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5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Bilde 12 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– Nødvendige ressurser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Hva er kapitalbehovet?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Finansieringskilder (off. støtte, lån, EK)</a:t>
            </a:r>
          </a:p>
          <a:p>
            <a:pPr marL="0" indent="0">
              <a:buNone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Ytterligere kapitalbehov, i så fall når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MAL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7"/>
            <a:ext cx="7713275" cy="3054486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Ikke en tvangstrøye, men en god start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Strukturert gjennomgang av selskapet/prosjektet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Kundebehov, kunder og marked sentralt</a:t>
            </a:r>
          </a:p>
        </p:txBody>
      </p:sp>
    </p:spTree>
    <p:extLst>
      <p:ext uri="{BB962C8B-B14F-4D97-AF65-F5344CB8AC3E}">
        <p14:creationId xmlns:p14="http://schemas.microsoft.com/office/powerpoint/2010/main" val="335624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formål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7"/>
            <a:ext cx="7955322" cy="3054486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Å </a:t>
            </a:r>
            <a:r>
              <a:rPr lang="en-US" altLang="en-US" sz="2000" dirty="0" err="1"/>
              <a:t>kommunisere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prosjektets</a:t>
            </a:r>
            <a:r>
              <a:rPr lang="en-US" altLang="en-US" sz="2000" dirty="0"/>
              <a:t>/</a:t>
            </a:r>
            <a:r>
              <a:rPr lang="en-US" altLang="en-US" sz="2000" dirty="0" err="1"/>
              <a:t>bedriftens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nytteverdi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mulig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forretningsmodell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på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best </a:t>
            </a:r>
            <a:r>
              <a:rPr lang="en-US" altLang="en-US" sz="2000" dirty="0" err="1"/>
              <a:t>mulig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måte</a:t>
            </a:r>
            <a:r>
              <a:rPr lang="en-US" altLang="en-US" sz="2000" dirty="0"/>
              <a:t> 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Century Gothic" panose="020B0502020202020204" pitchFamily="34" charset="0"/>
              </a:rPr>
              <a:t>Bidra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til</a:t>
            </a:r>
            <a:r>
              <a:rPr lang="en-US" altLang="en-US" sz="2000" dirty="0">
                <a:latin typeface="Century Gothic" panose="020B0502020202020204" pitchFamily="34" charset="0"/>
              </a:rPr>
              <a:t> å </a:t>
            </a:r>
            <a:r>
              <a:rPr lang="en-US" altLang="en-US" sz="2000" dirty="0" err="1">
                <a:latin typeface="Century Gothic" panose="020B0502020202020204" pitchFamily="34" charset="0"/>
              </a:rPr>
              <a:t>skaffe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nødvendige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ressurser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til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 err="1">
                <a:latin typeface="Century Gothic" panose="020B0502020202020204" pitchFamily="34" charset="0"/>
              </a:rPr>
              <a:t>prosjektet</a:t>
            </a:r>
            <a:r>
              <a:rPr lang="en-US" altLang="en-US" sz="2000" dirty="0">
                <a:latin typeface="Century Gothic" panose="020B0502020202020204" pitchFamily="34" charset="0"/>
              </a:rPr>
              <a:t>/</a:t>
            </a:r>
            <a:r>
              <a:rPr lang="en-US" altLang="en-US" sz="2000" dirty="0" err="1">
                <a:latin typeface="Century Gothic" panose="020B0502020202020204" pitchFamily="34" charset="0"/>
              </a:rPr>
              <a:t>bedriften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b-NO" sz="2000" dirty="0">
              <a:solidFill>
                <a:srgbClr val="007EA6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7EA6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95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utforming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Kort, konsist og konkret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nb-NO">
                <a:solidFill>
                  <a:srgbClr val="000000"/>
                </a:solidFill>
                <a:latin typeface="Century Gothic" panose="020B0502020202020204" pitchFamily="34" charset="0"/>
              </a:rPr>
              <a:t>10-12 </a:t>
            </a:r>
            <a:r>
              <a:rPr lang="nb-NO" dirty="0">
                <a:solidFill>
                  <a:srgbClr val="000000"/>
                </a:solidFill>
                <a:latin typeface="Century Gothic" panose="020B0502020202020204" pitchFamily="34" charset="0"/>
              </a:rPr>
              <a:t>minutter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  <a:latin typeface="Century Gothic" panose="020B0502020202020204" pitchFamily="34" charset="0"/>
              </a:rPr>
              <a:t>Grafikk: Ikke </a:t>
            </a:r>
            <a:r>
              <a:rPr lang="nb-NO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forrstyrrende</a:t>
            </a:r>
            <a:r>
              <a:rPr lang="nb-NO" dirty="0">
                <a:solidFill>
                  <a:srgbClr val="000000"/>
                </a:solidFill>
                <a:latin typeface="Century Gothic" panose="020B0502020202020204" pitchFamily="34" charset="0"/>
              </a:rPr>
              <a:t>, normalt greit med standard logo.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endParaRPr lang="nb-NO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10-12 sider med 4 - 6 hovedpunkter per ark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nb-NO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Dette er din historie</a:t>
            </a:r>
            <a:endParaRPr lang="nb-NO" sz="20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8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utførelse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Må trenes på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Så realistisk som mulig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Bruk gjerne videokamera</a:t>
            </a:r>
          </a:p>
        </p:txBody>
      </p:sp>
    </p:spTree>
    <p:extLst>
      <p:ext uri="{BB962C8B-B14F-4D97-AF65-F5344CB8AC3E}">
        <p14:creationId xmlns:p14="http://schemas.microsoft.com/office/powerpoint/2010/main" val="218547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1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err="1"/>
              <a:t>Presentatør</a:t>
            </a:r>
            <a:r>
              <a:rPr lang="en-US" altLang="en-US" dirty="0"/>
              <a:t> </a:t>
            </a:r>
            <a:r>
              <a:rPr lang="en-US" altLang="en-US" dirty="0" err="1"/>
              <a:t>og</a:t>
            </a:r>
            <a:r>
              <a:rPr lang="en-US" altLang="en-US" dirty="0"/>
              <a:t> </a:t>
            </a:r>
            <a:r>
              <a:rPr lang="en-US" altLang="en-US" dirty="0" err="1"/>
              <a:t>selskap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800" dirty="0" err="1"/>
              <a:t>Hvem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</a:t>
            </a:r>
            <a:r>
              <a:rPr lang="en-US" altLang="en-US" sz="1800" dirty="0"/>
              <a:t> du/</a:t>
            </a:r>
            <a:r>
              <a:rPr lang="en-US" altLang="en-US" sz="1800" dirty="0" err="1"/>
              <a:t>dere</a:t>
            </a:r>
            <a:r>
              <a:rPr lang="en-US" altLang="en-US" sz="1800" dirty="0"/>
              <a:t>?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(</a:t>
            </a:r>
            <a:r>
              <a:rPr lang="en-US" altLang="en-US" sz="1800" dirty="0" err="1"/>
              <a:t>Hvorfor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dere</a:t>
            </a:r>
            <a:r>
              <a:rPr lang="en-US" altLang="en-US" sz="1800" dirty="0"/>
              <a:t> her?)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800" dirty="0" err="1"/>
              <a:t>Inngang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til</a:t>
            </a:r>
            <a:r>
              <a:rPr lang="en-US" altLang="en-US" sz="1800" dirty="0"/>
              <a:t> problem/</a:t>
            </a:r>
            <a:r>
              <a:rPr lang="en-US" altLang="en-US" sz="1800" dirty="0" err="1"/>
              <a:t>behov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historien</a:t>
            </a:r>
            <a:r>
              <a:rPr lang="en-US" altLang="en-US" sz="1800" dirty="0"/>
              <a:t> om </a:t>
            </a:r>
            <a:r>
              <a:rPr lang="en-US" altLang="en-US" sz="1800" dirty="0" err="1"/>
              <a:t>hvorfor</a:t>
            </a:r>
            <a:r>
              <a:rPr lang="en-US" altLang="en-US" sz="1800" dirty="0"/>
              <a:t> du </a:t>
            </a:r>
            <a:r>
              <a:rPr lang="en-US" altLang="en-US" sz="1800" dirty="0" err="1"/>
              <a:t>gjør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det</a:t>
            </a:r>
            <a:r>
              <a:rPr lang="en-US" altLang="en-US" sz="1800" dirty="0"/>
              <a:t> du </a:t>
            </a:r>
            <a:r>
              <a:rPr lang="en-US" altLang="en-US" sz="1800" dirty="0" err="1"/>
              <a:t>gjør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73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2 - forretningside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nb-NO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Hvilket problem/behov i markedet skaper muligheter for din forretningsidé (“</a:t>
            </a:r>
            <a:r>
              <a:rPr lang="nb-NO" dirty="0" err="1">
                <a:solidFill>
                  <a:srgbClr val="000000"/>
                </a:solidFill>
              </a:rPr>
              <a:t>pain</a:t>
            </a:r>
            <a:r>
              <a:rPr lang="nb-NO" dirty="0">
                <a:solidFill>
                  <a:srgbClr val="000000"/>
                </a:solidFill>
              </a:rPr>
              <a:t> statement”).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endParaRPr lang="nb-NO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 Hvordan løses problemet/tilfredsstilles dette behovet (“</a:t>
            </a:r>
            <a:r>
              <a:rPr lang="nb-NO" dirty="0" err="1">
                <a:solidFill>
                  <a:srgbClr val="000000"/>
                </a:solidFill>
              </a:rPr>
              <a:t>value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proposition</a:t>
            </a:r>
            <a:r>
              <a:rPr lang="nb-NO" dirty="0">
                <a:solidFill>
                  <a:srgbClr val="000000"/>
                </a:solidFill>
              </a:rPr>
              <a:t>”)?</a:t>
            </a:r>
          </a:p>
          <a:p>
            <a:pPr marL="742950" lvl="2" indent="-341313"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</a:rPr>
              <a:t>Prosjektet/firmaet) henvender seg til (et kundesegment) som har (viktigste problem/behov), som vil benytte vår løsning fordi (</a:t>
            </a:r>
            <a:r>
              <a:rPr lang="nb-NO" sz="2000" dirty="0" err="1">
                <a:solidFill>
                  <a:srgbClr val="000000"/>
                </a:solidFill>
              </a:rPr>
              <a:t>unikhet</a:t>
            </a:r>
            <a:r>
              <a:rPr lang="nb-NO" sz="2000" dirty="0">
                <a:solidFill>
                  <a:srgbClr val="000000"/>
                </a:solidFill>
              </a:rPr>
              <a:t>, verdi).</a:t>
            </a:r>
          </a:p>
        </p:txBody>
      </p:sp>
    </p:spTree>
    <p:extLst>
      <p:ext uri="{BB962C8B-B14F-4D97-AF65-F5344CB8AC3E}">
        <p14:creationId xmlns:p14="http://schemas.microsoft.com/office/powerpoint/2010/main" val="251833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 3 – løsning (produkt/tjeneste)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453825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Overbevisende fremstilling av din løsning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Grafikk, illustrasjoner og bilder kan brukes. (Husk: Hold det enkelt)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Relater det til forretningsidéen (ark 2)</a:t>
            </a:r>
          </a:p>
          <a:p>
            <a:pPr>
              <a:lnSpc>
                <a:spcPct val="80000"/>
              </a:lnSpc>
              <a:spcBef>
                <a:spcPts val="450"/>
              </a:spcBef>
              <a:buNone/>
              <a:defRPr/>
            </a:pPr>
            <a:endParaRPr lang="nb-NO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List opp hovedpunktene som hjelper tilhørernes forståelse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IKKE FORKLAR EVT. TEKNOLOGI I DETALJ.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Hva er det? Hva gjør det? </a:t>
            </a:r>
            <a:r>
              <a:rPr lang="nb-NO" u="sng" dirty="0">
                <a:solidFill>
                  <a:srgbClr val="000000"/>
                </a:solidFill>
              </a:rPr>
              <a:t>IKKE mye om hvordan det gjøres</a:t>
            </a:r>
            <a:r>
              <a:rPr lang="nb-NO" dirty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Hva er unikt?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Hva skjer hvis det igangsettes / installeres / gjennomføres? 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Hva kan kunden gjøre som ikke var mulig før? (evt. i ark 4)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</a:rPr>
              <a:t>Hvor mye kan kunden spare eller tjene? (evt. i ark 4)</a:t>
            </a:r>
          </a:p>
        </p:txBody>
      </p:sp>
    </p:spTree>
    <p:extLst>
      <p:ext uri="{BB962C8B-B14F-4D97-AF65-F5344CB8AC3E}">
        <p14:creationId xmlns:p14="http://schemas.microsoft.com/office/powerpoint/2010/main" val="389527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ark4 – kundeverdi og kunder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525290" y="1807696"/>
            <a:ext cx="8331839" cy="4261409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en-US" sz="2000" dirty="0"/>
              <a:t>Hvem er din ideelle/første/neste kunde?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en-US" sz="2000" dirty="0"/>
              <a:t>Hvilken unik kundeverdi har du?</a:t>
            </a:r>
          </a:p>
          <a:p>
            <a:pPr marL="0" indent="0">
              <a:spcBef>
                <a:spcPts val="600"/>
              </a:spcBef>
              <a:buNone/>
            </a:pPr>
            <a:endParaRPr lang="nb-NO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en-US" sz="2000" dirty="0"/>
              <a:t>Hva får beslutningstakere til å si “ja takk”? (Lavere kostnader, økt markedsandel, økt inntjening, andre fordeler)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en-US" sz="2000" dirty="0"/>
              <a:t>Om det er flere aktører i verdikjeden din som er berørt, formuler verdien for hver enkelt, dvs. når du selger gjennom en partner du har strategiske allianser med.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en-US" sz="2000" dirty="0"/>
              <a:t>Innkjøpskostnad / igangsettingskostnad / byttekostnad?</a:t>
            </a:r>
          </a:p>
        </p:txBody>
      </p:sp>
    </p:spTree>
    <p:extLst>
      <p:ext uri="{BB962C8B-B14F-4D97-AF65-F5344CB8AC3E}">
        <p14:creationId xmlns:p14="http://schemas.microsoft.com/office/powerpoint/2010/main" val="1719665877"/>
      </p:ext>
    </p:extLst>
  </p:cSld>
  <p:clrMapOvr>
    <a:masterClrMapping/>
  </p:clrMapOvr>
</p:sld>
</file>

<file path=ppt/theme/theme1.xml><?xml version="1.0" encoding="utf-8"?>
<a:theme xmlns:a="http://schemas.openxmlformats.org/drawingml/2006/main" name="helsefak 8 feb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sharepoint/v3/field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helsefak 8 feb 2012</Template>
  <TotalTime>95887</TotalTime>
  <Words>762</Words>
  <Application>Microsoft Office PowerPoint</Application>
  <PresentationFormat>Skjermfremvisning (4:3)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6" baseType="lpstr">
      <vt:lpstr>MS Gothic</vt:lpstr>
      <vt:lpstr>新細明體</vt:lpstr>
      <vt:lpstr>Arial</vt:lpstr>
      <vt:lpstr>Calibri</vt:lpstr>
      <vt:lpstr>Century Gothic</vt:lpstr>
      <vt:lpstr>Lucida Grande</vt:lpstr>
      <vt:lpstr>Times New Roman</vt:lpstr>
      <vt:lpstr>Verdana</vt:lpstr>
      <vt:lpstr>helsefak 8 feb 2012</vt:lpstr>
      <vt:lpstr>Presentasjonsmal </vt:lpstr>
      <vt:lpstr>MAL</vt:lpstr>
      <vt:lpstr>formål</vt:lpstr>
      <vt:lpstr>utforming</vt:lpstr>
      <vt:lpstr>utførelse</vt:lpstr>
      <vt:lpstr>Ark 1</vt:lpstr>
      <vt:lpstr>ark 2 - forretningside</vt:lpstr>
      <vt:lpstr>ark 3 – løsning (produkt/tjeneste)</vt:lpstr>
      <vt:lpstr>ark4 – kundeverdi og kunder</vt:lpstr>
      <vt:lpstr>ark 5 – inntjeningsmodell</vt:lpstr>
      <vt:lpstr>ark 6 – marked</vt:lpstr>
      <vt:lpstr>ark 7 – markedsstrategi</vt:lpstr>
      <vt:lpstr>ark 8 – konkurranse</vt:lpstr>
      <vt:lpstr>Ark 9 – status</vt:lpstr>
      <vt:lpstr>Bilde 10 – Mulig utvikling</vt:lpstr>
      <vt:lpstr>Ark 11 – Nødvendig Team</vt:lpstr>
      <vt:lpstr>Bilde 12 – Nødvendige ressurser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 du en god ide ?</dc:title>
  <dc:creator>Asbjørn Lilletun</dc:creator>
  <cp:lastModifiedBy>Dagfinn Sætra</cp:lastModifiedBy>
  <cp:revision>211</cp:revision>
  <cp:lastPrinted>2013-10-15T10:52:24Z</cp:lastPrinted>
  <dcterms:created xsi:type="dcterms:W3CDTF">2012-02-08T08:36:41Z</dcterms:created>
  <dcterms:modified xsi:type="dcterms:W3CDTF">2016-10-10T11:09:40Z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